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handoutMasterIdLst>
    <p:handoutMasterId r:id="rId29"/>
  </p:handoutMasterIdLst>
  <p:sldIdLst>
    <p:sldId id="256" r:id="rId3"/>
    <p:sldId id="271" r:id="rId4"/>
    <p:sldId id="265" r:id="rId5"/>
    <p:sldId id="272" r:id="rId6"/>
    <p:sldId id="273" r:id="rId7"/>
    <p:sldId id="291" r:id="rId8"/>
    <p:sldId id="289" r:id="rId9"/>
    <p:sldId id="290" r:id="rId10"/>
    <p:sldId id="288" r:id="rId11"/>
    <p:sldId id="259" r:id="rId12"/>
    <p:sldId id="261" r:id="rId13"/>
    <p:sldId id="262" r:id="rId14"/>
    <p:sldId id="274" r:id="rId15"/>
    <p:sldId id="295" r:id="rId16"/>
    <p:sldId id="296" r:id="rId17"/>
    <p:sldId id="297" r:id="rId18"/>
    <p:sldId id="258" r:id="rId19"/>
    <p:sldId id="294" r:id="rId20"/>
    <p:sldId id="293" r:id="rId21"/>
    <p:sldId id="264" r:id="rId22"/>
    <p:sldId id="282" r:id="rId23"/>
    <p:sldId id="284" r:id="rId24"/>
    <p:sldId id="298" r:id="rId25"/>
    <p:sldId id="292" r:id="rId26"/>
    <p:sldId id="285" r:id="rId27"/>
    <p:sldId id="286" r:id="rId28"/>
  </p:sldIdLst>
  <p:sldSz cx="12192000" cy="6858000"/>
  <p:notesSz cx="7010400" cy="9296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45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DA36D94-2AD7-45B9-800F-DF05E5DB7854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08718E0-F3DC-4747-BD47-77D4B73E388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883239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F14662C-FE86-B064-EB4C-5B9F009FA3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85953D15-4FA7-61F3-C367-B385434E4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8DE6D2E8-FE85-F04E-760C-16C559E11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B3EB-ED85-4096-943D-7A88C587BCD6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E548926A-03F1-814E-29AF-CD856B3F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4E63958-88DA-9C40-4B5C-0B2CCA199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2320-707D-44B6-BAD7-56C2073ADD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0947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65AC6C-F3F4-6418-FFF7-968FC85B5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8773B1B8-BE9A-169A-59C9-6F4B6D0490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241FBB2-9ADA-46D9-92BD-8C72D954E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B3EB-ED85-4096-943D-7A88C587BCD6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65AEF3CB-A13E-3188-85ED-49EE9BDC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884EA065-EA70-9DFC-995C-248112852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2320-707D-44B6-BAD7-56C2073ADD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88471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061E0D93-FFDF-3D0B-D6CC-19EF3160E8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xmlns="" id="{1EE20D2D-516B-80B9-DA2E-3CC83CCF6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8B3EDB2-6E75-107E-FA9C-FEAC590E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B3EB-ED85-4096-943D-7A88C587BCD6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7976836E-429F-704F-7512-F5707C665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DE23419C-5323-AE5F-19B2-C0C7EA9D6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2320-707D-44B6-BAD7-56C2073ADD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0298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C885-7B45-485D-87C5-3F86E01CFA15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68E7-607D-44EC-A3DC-D6807E4DD2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0028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C885-7B45-485D-87C5-3F86E01CFA15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68E7-607D-44EC-A3DC-D6807E4DD2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31185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C885-7B45-485D-87C5-3F86E01CFA15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68E7-607D-44EC-A3DC-D6807E4DD2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7183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C885-7B45-485D-87C5-3F86E01CFA15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68E7-607D-44EC-A3DC-D6807E4DD2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390037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C885-7B45-485D-87C5-3F86E01CFA15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68E7-607D-44EC-A3DC-D6807E4DD2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275535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C885-7B45-485D-87C5-3F86E01CFA15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68E7-607D-44EC-A3DC-D6807E4DD2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78210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C885-7B45-485D-87C5-3F86E01CFA15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68E7-607D-44EC-A3DC-D6807E4DD2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69100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C885-7B45-485D-87C5-3F86E01CFA15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68E7-607D-44EC-A3DC-D6807E4DD2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327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F7809F5-2292-ED8D-25DA-B4380F2F1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B1A57FC9-D597-6639-1527-90CF30319E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ED36FC4-C66D-8F6A-44CC-EDE492630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B3EB-ED85-4096-943D-7A88C587BCD6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114491F8-61BD-AF7D-0577-BE072C66B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EAD608CF-20EC-1ECA-C645-6C1BDFDC4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2320-707D-44B6-BAD7-56C2073ADD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160824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C885-7B45-485D-87C5-3F86E01CFA15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68E7-607D-44EC-A3DC-D6807E4DD2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94925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C885-7B45-485D-87C5-3F86E01CFA15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68E7-607D-44EC-A3DC-D6807E4DD2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69320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8C885-7B45-485D-87C5-3F86E01CFA15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068E7-607D-44EC-A3DC-D6807E4DD2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4016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39D8DDC-E502-32B9-1CD1-D3ECCA0E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CD03F463-AACE-2E72-8A3D-486C2D2047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C7F27F57-FA32-272E-8B8A-158E7F643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B3EB-ED85-4096-943D-7A88C587BCD6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34F90BCE-5888-22C9-22B7-67D30928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749C14B9-2315-BF50-DC47-DE1834A99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2320-707D-44B6-BAD7-56C2073ADD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63971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6AAAC4F2-A2BF-8655-44D0-09470264C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E13B18CD-A2BF-A4CC-745C-F3CA323DD9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F0FAAFD1-22B3-7DB8-019C-E97D13FAF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4B7656BC-6538-0F37-A461-DAF5F3812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B3EB-ED85-4096-943D-7A88C587BCD6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8452EE82-94F2-C26F-4443-EEA9079A4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CE1CE7AA-65B4-1AA4-75CF-A0D4AF930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2320-707D-44B6-BAD7-56C2073ADD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87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E42FE7F-8713-DEB3-E167-E82DC13E1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A6A07003-8B29-7CE7-7263-A1101675E6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8D103DE9-956C-98C7-0E38-9D3C94218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xmlns="" id="{705A32D5-B26A-769C-9D32-28AD7C1106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xmlns="" id="{65796E17-4879-EB9C-32EB-98855E9BEF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xmlns="" id="{3B1B0655-554D-08B5-31DF-C2A533944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B3EB-ED85-4096-943D-7A88C587BCD6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xmlns="" id="{0F3686E4-8993-DFEA-938B-1ABE818E3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xmlns="" id="{C37D6CC2-BE51-9F47-BF7C-0B386EEEE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2320-707D-44B6-BAD7-56C2073ADD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90163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2818F88-56CD-285D-8F7E-976772A7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4A4B2C6D-E9E4-EE2A-8970-15005583B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B3EB-ED85-4096-943D-7A88C587BCD6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B44267FD-05C5-89AC-8298-096E9E3D2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4783084F-1A44-EB64-F751-A2BBD9852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2320-707D-44B6-BAD7-56C2073ADD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86946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xmlns="" id="{A2A54C30-C43D-7482-6AAA-3C364A7E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B3EB-ED85-4096-943D-7A88C587BCD6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xmlns="" id="{585DDF20-B6E3-C883-154E-B2A59665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xmlns="" id="{685E5A77-21E0-5876-F72E-9F466C655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2320-707D-44B6-BAD7-56C2073ADD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09995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D27D73-9471-796E-F450-8B7D427C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1BB1EE5E-1D79-3DA2-FCFE-58549165DC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76FDF60E-FC6B-C5B0-BFE5-F6E12DE16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EBDED527-4730-746B-B564-9D748163F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B3EB-ED85-4096-943D-7A88C587BCD6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D372AE7B-2A3A-2771-A6B5-1F4187513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96F70DCC-AAFD-0E09-4289-7123724707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2320-707D-44B6-BAD7-56C2073ADD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71155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18B1C91-C105-8306-8FA9-9E39C8216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xmlns="" id="{1E0F2F15-D1FE-5BC1-5C7D-AC2E37404A1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xmlns="" id="{D75CABC7-BAE4-8E27-072D-0B39205FB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xmlns="" id="{F19723D0-9BF4-0CB8-7BA4-7FEE6481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4CB3EB-ED85-4096-943D-7A88C587BCD6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6419F3DD-F0E8-AF0A-E397-31388247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xmlns="" id="{BE65DC88-1E8E-E69C-6BE4-0F8358F13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2320-707D-44B6-BAD7-56C2073ADD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9843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498F6AFA-7522-8F5B-E146-1A0F0394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E4B07A75-60AD-480D-9DD9-F6727EFE6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E585AEF1-0105-BD16-A274-E5CC96AF39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4CB3EB-ED85-4096-943D-7A88C587BCD6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26CA73E4-852B-AE51-5CE4-3D0C2F01A6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26775B0D-7FBA-542F-CD20-A5052908A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02320-707D-44B6-BAD7-56C2073ADD8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805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8C885-7B45-485D-87C5-3F86E01CFA15}" type="datetimeFigureOut">
              <a:rPr lang="es-CL" smtClean="0"/>
              <a:t>22/03/2024</a:t>
            </a:fld>
            <a:endParaRPr lang="es-C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068E7-607D-44EC-A3DC-D6807E4DD23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2580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11" descr="LOGO SIN FONDO">
            <a:extLst>
              <a:ext uri="{FF2B5EF4-FFF2-40B4-BE49-F238E27FC236}">
                <a16:creationId xmlns:a16="http://schemas.microsoft.com/office/drawing/2014/main" xmlns="" id="{272E0C27-2682-A692-9B4A-05E6CC468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47" y="465513"/>
            <a:ext cx="5893860" cy="207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ítulo 2">
            <a:extLst>
              <a:ext uri="{FF2B5EF4-FFF2-40B4-BE49-F238E27FC236}">
                <a16:creationId xmlns:a16="http://schemas.microsoft.com/office/drawing/2014/main" xmlns="" id="{E96E04DC-ADB4-4712-B091-9D4ABC60374B}"/>
              </a:ext>
            </a:extLst>
          </p:cNvPr>
          <p:cNvSpPr txBox="1">
            <a:spLocks/>
          </p:cNvSpPr>
          <p:nvPr/>
        </p:nvSpPr>
        <p:spPr>
          <a:xfrm>
            <a:off x="1524000" y="3163931"/>
            <a:ext cx="9265920" cy="22144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3600" dirty="0">
                <a:solidFill>
                  <a:schemeClr val="accent1"/>
                </a:solidFill>
                <a:latin typeface="Amasis MT Pro Black" panose="02040A04050005020304" pitchFamily="18" charset="0"/>
              </a:rPr>
              <a:t>ASAMBLEA GENERAL DE SOCIOS</a:t>
            </a:r>
          </a:p>
          <a:p>
            <a:r>
              <a:rPr lang="es-CL" sz="1800" dirty="0"/>
              <a:t>ESCUELA ESTADOS UNIDOS, LOS NICHES</a:t>
            </a:r>
          </a:p>
          <a:p>
            <a:endParaRPr lang="es-CL" b="1" dirty="0"/>
          </a:p>
          <a:p>
            <a:r>
              <a:rPr lang="es-CL" dirty="0"/>
              <a:t>24 de marzo de 2024</a:t>
            </a:r>
          </a:p>
        </p:txBody>
      </p:sp>
    </p:spTree>
    <p:extLst>
      <p:ext uri="{BB962C8B-B14F-4D97-AF65-F5344CB8AC3E}">
        <p14:creationId xmlns:p14="http://schemas.microsoft.com/office/powerpoint/2010/main" val="355947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338" y="246580"/>
            <a:ext cx="5352987" cy="626228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56461" y="82492"/>
            <a:ext cx="4116185" cy="696913"/>
          </a:xfrm>
        </p:spPr>
        <p:txBody>
          <a:bodyPr/>
          <a:lstStyle/>
          <a:p>
            <a:r>
              <a:rPr lang="es-CL" dirty="0"/>
              <a:t>Reajuste Tarifario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777429"/>
            <a:ext cx="5143928" cy="473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9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3600" dirty="0">
                <a:solidFill>
                  <a:schemeClr val="tx1"/>
                </a:solidFill>
              </a:rPr>
              <a:t>Competencias tarifarias SISS según Ley 20.998</a:t>
            </a:r>
            <a:endParaRPr lang="es-CL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9179" y="1427747"/>
            <a:ext cx="10904621" cy="4749216"/>
          </a:xfrm>
        </p:spPr>
        <p:txBody>
          <a:bodyPr>
            <a:normAutofit fontScale="85000" lnSpcReduction="20000"/>
          </a:bodyPr>
          <a:lstStyle/>
          <a:p>
            <a:endParaRPr lang="es-CL" dirty="0"/>
          </a:p>
          <a:p>
            <a:endParaRPr lang="es-CL" b="1" dirty="0"/>
          </a:p>
          <a:p>
            <a:r>
              <a:rPr lang="es-CL" b="1" dirty="0"/>
              <a:t>La Superintendencia de Servicios Sanitarios determina las tarifas para cada servicio.</a:t>
            </a:r>
          </a:p>
          <a:p>
            <a:endParaRPr lang="es-CL" b="1" dirty="0"/>
          </a:p>
          <a:p>
            <a:r>
              <a:rPr lang="es-CL" b="1" dirty="0"/>
              <a:t>Vigencia de 5 años y se reajustan anualmente por IPC.</a:t>
            </a:r>
          </a:p>
          <a:p>
            <a:pPr marL="0" indent="0">
              <a:buNone/>
            </a:pPr>
            <a:endParaRPr lang="es-CL" b="1" dirty="0"/>
          </a:p>
          <a:p>
            <a:r>
              <a:rPr lang="es-CL" b="1" dirty="0"/>
              <a:t>Para la primera tarificación, la SISS entregará un calendario por regiones y en 5 años, desde el término del periodo para  el Registro de los SSR,  deberá realizar la primera tarificación de todos los comités y cooperativas del país</a:t>
            </a:r>
          </a:p>
          <a:p>
            <a:endParaRPr lang="es-CL" b="1" dirty="0"/>
          </a:p>
          <a:p>
            <a:r>
              <a:rPr lang="es-CL" b="1" dirty="0"/>
              <a:t>Considerará la información de gastos incurridos en últimos años, según Plan de Cuentas que los comités y cooperativas deberán implementar por instrucción de la Subdirección.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73046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xmlns="" id="{FB07B564-F3BF-5E68-15B2-7AFCB5F30B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6909048"/>
              </p:ext>
            </p:extLst>
          </p:nvPr>
        </p:nvGraphicFramePr>
        <p:xfrm>
          <a:off x="2410690" y="115744"/>
          <a:ext cx="6741622" cy="6451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Acrobat Document" r:id="rId3" imgW="5028993" imgH="3886200" progId="Acrobat.Document.DC">
                  <p:embed/>
                </p:oleObj>
              </mc:Choice>
              <mc:Fallback>
                <p:oleObj name="Acrobat Document" r:id="rId3" imgW="5028993" imgH="3886200" progId="Acrobat.Document.DC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xmlns="" id="{FB07B564-F3BF-5E68-15B2-7AFCB5F30B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0690" y="115744"/>
                        <a:ext cx="6741622" cy="6451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106583" y="115743"/>
            <a:ext cx="7299960" cy="665653"/>
          </a:xfrm>
        </p:spPr>
        <p:txBody>
          <a:bodyPr>
            <a:normAutofit/>
          </a:bodyPr>
          <a:lstStyle/>
          <a:p>
            <a:r>
              <a:rPr lang="es-CL" sz="3200" dirty="0">
                <a:solidFill>
                  <a:schemeClr val="tx1"/>
                </a:solidFill>
              </a:rPr>
              <a:t>Referencia de tarifas… Nuevo Sur Curicó</a:t>
            </a:r>
            <a:endParaRPr lang="es-CL" sz="3200" dirty="0"/>
          </a:p>
        </p:txBody>
      </p:sp>
    </p:spTree>
    <p:extLst>
      <p:ext uri="{BB962C8B-B14F-4D97-AF65-F5344CB8AC3E}">
        <p14:creationId xmlns:p14="http://schemas.microsoft.com/office/powerpoint/2010/main" val="389803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D13034-84D1-9ED9-1C51-9B27C6D7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290" y="1280833"/>
            <a:ext cx="10723419" cy="3922934"/>
          </a:xfrm>
        </p:spPr>
        <p:txBody>
          <a:bodyPr>
            <a:normAutofit/>
          </a:bodyPr>
          <a:lstStyle/>
          <a:p>
            <a:pPr algn="ctr"/>
            <a:r>
              <a:rPr lang="es-CL" sz="9600" dirty="0">
                <a:solidFill>
                  <a:schemeClr val="accent1"/>
                </a:solidFill>
                <a:latin typeface="Brush Script MT" panose="03060802040406070304" pitchFamily="66" charset="0"/>
              </a:rPr>
              <a:t>Plan de trabajo de Directores</a:t>
            </a:r>
          </a:p>
        </p:txBody>
      </p:sp>
    </p:spTree>
    <p:extLst>
      <p:ext uri="{BB962C8B-B14F-4D97-AF65-F5344CB8AC3E}">
        <p14:creationId xmlns:p14="http://schemas.microsoft.com/office/powerpoint/2010/main" val="26378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0A3E15-BDC5-9421-C709-479DC50DC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97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CL" sz="3200" b="1" dirty="0"/>
              <a:t>Plan de trabajo – Patrimonio e Inventarios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1449E25F-3D15-A17B-0778-F3AA12B8CB67}"/>
              </a:ext>
            </a:extLst>
          </p:cNvPr>
          <p:cNvSpPr txBox="1">
            <a:spLocks/>
          </p:cNvSpPr>
          <p:nvPr/>
        </p:nvSpPr>
        <p:spPr>
          <a:xfrm>
            <a:off x="5871555" y="1428604"/>
            <a:ext cx="5782887" cy="1306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800" dirty="0"/>
          </a:p>
        </p:txBody>
      </p:sp>
      <p:pic>
        <p:nvPicPr>
          <p:cNvPr id="3" name="Marcador de contenido 3">
            <a:extLst>
              <a:ext uri="{FF2B5EF4-FFF2-40B4-BE49-F238E27FC236}">
                <a16:creationId xmlns:a16="http://schemas.microsoft.com/office/drawing/2014/main" xmlns="" id="{5C0A384F-42F1-3AEA-51EC-9E0BAC786F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86" y="1253944"/>
            <a:ext cx="3360000" cy="2520000"/>
          </a:xfr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3467DDF3-B8E9-E218-A689-97ACEA1564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865" y="1253944"/>
            <a:ext cx="3556445" cy="2520000"/>
          </a:xfrm>
          <a:prstGeom prst="rect">
            <a:avLst/>
          </a:prstGeom>
        </p:spPr>
      </p:pic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xmlns="" id="{643293E7-7D87-A979-441D-3EEB39CD08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786" y="3917599"/>
            <a:ext cx="3359999" cy="252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4834575B-1CB9-4460-DC63-34DAED55D2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392" y="3917599"/>
            <a:ext cx="287339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5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0A3E15-BDC5-9421-C709-479DC50DC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97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CL" sz="3200" b="1" dirty="0"/>
              <a:t>… Plan de trabajo – Patrimonio e Inventarios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1449E25F-3D15-A17B-0778-F3AA12B8CB67}"/>
              </a:ext>
            </a:extLst>
          </p:cNvPr>
          <p:cNvSpPr txBox="1">
            <a:spLocks/>
          </p:cNvSpPr>
          <p:nvPr/>
        </p:nvSpPr>
        <p:spPr>
          <a:xfrm>
            <a:off x="5871555" y="1428604"/>
            <a:ext cx="5782887" cy="1306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800" dirty="0"/>
          </a:p>
        </p:txBody>
      </p:sp>
      <p:pic>
        <p:nvPicPr>
          <p:cNvPr id="10" name="Marcador de contenido 3">
            <a:extLst>
              <a:ext uri="{FF2B5EF4-FFF2-40B4-BE49-F238E27FC236}">
                <a16:creationId xmlns:a16="http://schemas.microsoft.com/office/drawing/2014/main" xmlns="" id="{626D2759-B403-5717-E1B4-33942B1201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32" y="1342333"/>
            <a:ext cx="3437801" cy="2520000"/>
          </a:xfr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ACA94F77-CA88-2391-BDBF-A8B5E01838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853" y="1342333"/>
            <a:ext cx="3311173" cy="2520000"/>
          </a:xfrm>
          <a:prstGeom prst="rect">
            <a:avLst/>
          </a:prstGeom>
        </p:spPr>
      </p:pic>
      <p:pic>
        <p:nvPicPr>
          <p:cNvPr id="12" name="Marcador de contenido 3">
            <a:extLst>
              <a:ext uri="{FF2B5EF4-FFF2-40B4-BE49-F238E27FC236}">
                <a16:creationId xmlns:a16="http://schemas.microsoft.com/office/drawing/2014/main" xmlns="" id="{208D8FC8-260C-A0AA-071E-F608AD1532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2" y="3972874"/>
            <a:ext cx="3360000" cy="2520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464D5CF5-1731-27DC-FE00-31DEDEA5D2A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026" y="4028867"/>
            <a:ext cx="336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7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0A3E15-BDC5-9421-C709-479DC50DC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697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CL" sz="3200" b="1" dirty="0"/>
              <a:t>… Plan de trabajo – Vehículos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1449E25F-3D15-A17B-0778-F3AA12B8CB67}"/>
              </a:ext>
            </a:extLst>
          </p:cNvPr>
          <p:cNvSpPr txBox="1">
            <a:spLocks/>
          </p:cNvSpPr>
          <p:nvPr/>
        </p:nvSpPr>
        <p:spPr>
          <a:xfrm>
            <a:off x="5871555" y="1428604"/>
            <a:ext cx="5782887" cy="1306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800" dirty="0"/>
          </a:p>
        </p:txBody>
      </p:sp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xmlns="" id="{118FFDC2-F462-D346-DE21-7CD893A45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61" b="46942"/>
          <a:stretch/>
        </p:blipFill>
        <p:spPr>
          <a:xfrm>
            <a:off x="966355" y="2603500"/>
            <a:ext cx="2992581" cy="2612736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F84CAED-D0D6-DF1A-F11E-17EC303836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9" t="752" r="-7027" b="32125"/>
          <a:stretch/>
        </p:blipFill>
        <p:spPr>
          <a:xfrm>
            <a:off x="4174451" y="2603500"/>
            <a:ext cx="2974494" cy="266757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2466C14-24DF-0BB6-EF78-00F001A083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70" t="9546" r="-808" b="31970"/>
          <a:stretch/>
        </p:blipFill>
        <p:spPr>
          <a:xfrm>
            <a:off x="7260550" y="2603500"/>
            <a:ext cx="3296613" cy="266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819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0A3E15-BDC5-9421-C709-479DC50DC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920"/>
            <a:ext cx="10515600" cy="80697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es-CL" sz="3200" b="1" dirty="0"/>
              <a:t>Marco legal de los SSR (Servicios Sanitarios Rurales)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1449E25F-3D15-A17B-0778-F3AA12B8CB67}"/>
              </a:ext>
            </a:extLst>
          </p:cNvPr>
          <p:cNvSpPr txBox="1">
            <a:spLocks/>
          </p:cNvSpPr>
          <p:nvPr/>
        </p:nvSpPr>
        <p:spPr>
          <a:xfrm>
            <a:off x="5871555" y="1428604"/>
            <a:ext cx="5782887" cy="1306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800" dirty="0"/>
          </a:p>
        </p:txBody>
      </p:sp>
      <p:pic>
        <p:nvPicPr>
          <p:cNvPr id="7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F980F3D0-4ABF-2BD7-0101-A34A986FB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46" y="1428604"/>
            <a:ext cx="10014308" cy="5064270"/>
          </a:xfrm>
          <a:prstGeom prst="rect">
            <a:avLst/>
          </a:prstGeom>
        </p:spPr>
      </p:pic>
      <p:pic>
        <p:nvPicPr>
          <p:cNvPr id="9" name="Imagen 8" descr="Imagen que contiene Diagrama&#10;&#10;Descripción generada automáticamente">
            <a:extLst>
              <a:ext uri="{FF2B5EF4-FFF2-40B4-BE49-F238E27FC236}">
                <a16:creationId xmlns:a16="http://schemas.microsoft.com/office/drawing/2014/main" xmlns="" id="{1BAAB88C-C0E1-62FB-126E-AB2F4CAC53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791" y="2735116"/>
            <a:ext cx="7974418" cy="3527461"/>
          </a:xfrm>
          <a:prstGeom prst="rect">
            <a:avLst/>
          </a:prstGeom>
        </p:spPr>
      </p:pic>
      <p:pic>
        <p:nvPicPr>
          <p:cNvPr id="11" name="Imagen 10" descr="Diagrama&#10;&#10;Descripción generada automáticamente">
            <a:extLst>
              <a:ext uri="{FF2B5EF4-FFF2-40B4-BE49-F238E27FC236}">
                <a16:creationId xmlns:a16="http://schemas.microsoft.com/office/drawing/2014/main" xmlns="" id="{9F2210FD-E8B0-9348-025F-FC7C611F40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558" y="3828621"/>
            <a:ext cx="6166884" cy="217877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C4099AD3-2089-559A-C07F-950D07DB0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997" y="4795283"/>
            <a:ext cx="2556006" cy="829339"/>
          </a:xfrm>
          <a:prstGeom prst="rect">
            <a:avLst/>
          </a:prstGeom>
        </p:spPr>
      </p:pic>
      <p:sp>
        <p:nvSpPr>
          <p:cNvPr id="15" name="Flecha: arriba y abajo 14">
            <a:extLst>
              <a:ext uri="{FF2B5EF4-FFF2-40B4-BE49-F238E27FC236}">
                <a16:creationId xmlns:a16="http://schemas.microsoft.com/office/drawing/2014/main" xmlns="" id="{AD5225B7-2179-1B7B-2792-EF401D3F0AE2}"/>
              </a:ext>
            </a:extLst>
          </p:cNvPr>
          <p:cNvSpPr/>
          <p:nvPr/>
        </p:nvSpPr>
        <p:spPr>
          <a:xfrm rot="5400000">
            <a:off x="9788002" y="1370598"/>
            <a:ext cx="1018309" cy="194102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L" dirty="0"/>
              <a:t>Municipalidad</a:t>
            </a:r>
          </a:p>
        </p:txBody>
      </p:sp>
      <p:sp>
        <p:nvSpPr>
          <p:cNvPr id="16" name="Flecha: arriba y abajo 15">
            <a:extLst>
              <a:ext uri="{FF2B5EF4-FFF2-40B4-BE49-F238E27FC236}">
                <a16:creationId xmlns:a16="http://schemas.microsoft.com/office/drawing/2014/main" xmlns="" id="{3CA57431-D719-7DF5-5CE7-53A1F4A7A315}"/>
              </a:ext>
            </a:extLst>
          </p:cNvPr>
          <p:cNvSpPr/>
          <p:nvPr/>
        </p:nvSpPr>
        <p:spPr>
          <a:xfrm rot="5400000">
            <a:off x="1148226" y="1508096"/>
            <a:ext cx="1018309" cy="194102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L" dirty="0"/>
              <a:t>Min. Economía</a:t>
            </a:r>
          </a:p>
        </p:txBody>
      </p:sp>
      <p:sp>
        <p:nvSpPr>
          <p:cNvPr id="17" name="Flecha: arriba y abajo 16">
            <a:extLst>
              <a:ext uri="{FF2B5EF4-FFF2-40B4-BE49-F238E27FC236}">
                <a16:creationId xmlns:a16="http://schemas.microsoft.com/office/drawing/2014/main" xmlns="" id="{594EDB9E-D73F-AFE6-7136-E2ABB014CCB3}"/>
              </a:ext>
            </a:extLst>
          </p:cNvPr>
          <p:cNvSpPr/>
          <p:nvPr/>
        </p:nvSpPr>
        <p:spPr>
          <a:xfrm rot="5400000">
            <a:off x="9880467" y="3537336"/>
            <a:ext cx="1018309" cy="1941023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L" dirty="0"/>
              <a:t>Sub </a:t>
            </a:r>
            <a:r>
              <a:rPr lang="es-CL" dirty="0" err="1"/>
              <a:t>Direccion</a:t>
            </a:r>
            <a:r>
              <a:rPr lang="es-CL" dirty="0"/>
              <a:t> de SSR (MOP)</a:t>
            </a:r>
          </a:p>
        </p:txBody>
      </p:sp>
      <p:sp>
        <p:nvSpPr>
          <p:cNvPr id="19" name="Flecha: arriba y abajo 18">
            <a:extLst>
              <a:ext uri="{FF2B5EF4-FFF2-40B4-BE49-F238E27FC236}">
                <a16:creationId xmlns:a16="http://schemas.microsoft.com/office/drawing/2014/main" xmlns="" id="{8640C049-6D8B-F107-CC79-D4CAF49180FE}"/>
              </a:ext>
            </a:extLst>
          </p:cNvPr>
          <p:cNvSpPr/>
          <p:nvPr/>
        </p:nvSpPr>
        <p:spPr>
          <a:xfrm rot="5400000">
            <a:off x="1647624" y="3875108"/>
            <a:ext cx="1018309" cy="2361468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L" dirty="0" err="1"/>
              <a:t>Direccion</a:t>
            </a:r>
            <a:r>
              <a:rPr lang="es-CL" dirty="0"/>
              <a:t> de Obras Hidráulicas (DOH)</a:t>
            </a:r>
          </a:p>
        </p:txBody>
      </p:sp>
    </p:spTree>
    <p:extLst>
      <p:ext uri="{BB962C8B-B14F-4D97-AF65-F5344CB8AC3E}">
        <p14:creationId xmlns:p14="http://schemas.microsoft.com/office/powerpoint/2010/main" val="18697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0A3E15-BDC5-9421-C709-479DC50DC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867947"/>
          </a:xfr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sz="3200" b="1" dirty="0"/>
              <a:t>Factibilidades de conexión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995D10D-E9C9-47DB-AE7E-801FEF38F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CC1A72C6-3DE4-4EC3-9AD5-9E0D40D8CE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xmlns="" id="{0B0DA1F1-C391-4EDF-9FE0-23E86E137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1449E25F-3D15-A17B-0778-F3AA12B8CB67}"/>
              </a:ext>
            </a:extLst>
          </p:cNvPr>
          <p:cNvSpPr txBox="1">
            <a:spLocks/>
          </p:cNvSpPr>
          <p:nvPr/>
        </p:nvSpPr>
        <p:spPr>
          <a:xfrm>
            <a:off x="6738730" y="1729010"/>
            <a:ext cx="4809803" cy="1306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800" dirty="0"/>
          </a:p>
        </p:txBody>
      </p:sp>
      <p:sp>
        <p:nvSpPr>
          <p:cNvPr id="6" name="Subtítulo 2">
            <a:extLst>
              <a:ext uri="{FF2B5EF4-FFF2-40B4-BE49-F238E27FC236}">
                <a16:creationId xmlns:a16="http://schemas.microsoft.com/office/drawing/2014/main" xmlns="" id="{926D5E56-7B80-79C6-C16C-FF0E3B956839}"/>
              </a:ext>
            </a:extLst>
          </p:cNvPr>
          <p:cNvSpPr txBox="1">
            <a:spLocks/>
          </p:cNvSpPr>
          <p:nvPr/>
        </p:nvSpPr>
        <p:spPr>
          <a:xfrm>
            <a:off x="643467" y="1396501"/>
            <a:ext cx="4809804" cy="4691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600" b="1" dirty="0"/>
              <a:t>Decreto </a:t>
            </a:r>
            <a:r>
              <a:rPr lang="es-CL" sz="1600" b="1" dirty="0" err="1"/>
              <a:t>N°</a:t>
            </a:r>
            <a:r>
              <a:rPr lang="es-CL" sz="1600" b="1" dirty="0"/>
              <a:t> 50, art. 46:</a:t>
            </a:r>
          </a:p>
          <a:p>
            <a:pPr algn="just"/>
            <a:r>
              <a:rPr lang="es-CL" sz="1600" dirty="0"/>
              <a:t>… los operadores (los Comité) podrán </a:t>
            </a:r>
            <a:r>
              <a:rPr lang="es-ES" sz="1600" dirty="0"/>
              <a:t>autorizar nuevas conexiones y siempre sobre la base de un </a:t>
            </a:r>
            <a:r>
              <a:rPr lang="es-ES" sz="1600" b="1" dirty="0"/>
              <a:t>estudio técnico </a:t>
            </a:r>
            <a:r>
              <a:rPr lang="es-ES" sz="1600" dirty="0"/>
              <a:t>(Estudio de factibilidades)</a:t>
            </a:r>
            <a:r>
              <a:rPr lang="es-ES" sz="1600" b="1" dirty="0"/>
              <a:t> </a:t>
            </a:r>
            <a:r>
              <a:rPr lang="es-ES" sz="1600" dirty="0"/>
              <a:t>existente, que señale la cantidad máxima de conexiones que podría soportar el sector geográfico o cuartel, sin comprometer el normal abastecimiento de agua potable de la población actualmente </a:t>
            </a:r>
            <a:r>
              <a:rPr lang="es-CL" sz="1600" dirty="0"/>
              <a:t>atendida.</a:t>
            </a:r>
          </a:p>
          <a:p>
            <a:pPr algn="just"/>
            <a:endParaRPr lang="es-CL" sz="1600" dirty="0"/>
          </a:p>
          <a:p>
            <a:pPr algn="just"/>
            <a:r>
              <a:rPr lang="es-CL" sz="1600" dirty="0"/>
              <a:t>&gt;&gt; </a:t>
            </a:r>
            <a:r>
              <a:rPr lang="es-CL" sz="1600" b="1" dirty="0"/>
              <a:t>Certificado de factibilidades </a:t>
            </a:r>
            <a:r>
              <a:rPr lang="es-CL" sz="1600" dirty="0"/>
              <a:t>emitido por la Subdirección de SSR de la Dirección de Obras Hidráulicas. Establece la cantidad de conexiones de agua potable y/o alcantarillado que puede otorgar el Comité, en todo su territorio o limitado a sectores específicos, en un plazo determinado.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D91C3D28-19F2-7DF2-23D1-E76A5022D58D}"/>
              </a:ext>
            </a:extLst>
          </p:cNvPr>
          <p:cNvSpPr txBox="1">
            <a:spLocks/>
          </p:cNvSpPr>
          <p:nvPr/>
        </p:nvSpPr>
        <p:spPr>
          <a:xfrm>
            <a:off x="6490252" y="1396500"/>
            <a:ext cx="5058281" cy="5461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sz="1600" b="1" dirty="0"/>
              <a:t>Resultado del Estudio de factibilidades</a:t>
            </a:r>
          </a:p>
          <a:p>
            <a:pPr algn="just"/>
            <a:r>
              <a:rPr lang="es-CL" sz="1600" dirty="0"/>
              <a:t>A un horizonte de 20 años…</a:t>
            </a:r>
          </a:p>
          <a:p>
            <a:pPr algn="just"/>
            <a:r>
              <a:rPr lang="es-CL" sz="1600" dirty="0"/>
              <a:t>1.- Existe capacidades suficientes de abastecimiento y producción de agua potable.</a:t>
            </a:r>
          </a:p>
          <a:p>
            <a:pPr algn="just"/>
            <a:r>
              <a:rPr lang="es-CL" sz="1600" dirty="0"/>
              <a:t>2.- El volumen de regulación es insuficiente para la población actualmente conectada. Se requieren 414 m</a:t>
            </a:r>
            <a:r>
              <a:rPr lang="es-CL" sz="1600" baseline="30000" dirty="0"/>
              <a:t>3</a:t>
            </a:r>
            <a:r>
              <a:rPr lang="es-CL" sz="1600" dirty="0"/>
              <a:t> y se cuenta con 400 m</a:t>
            </a:r>
            <a:r>
              <a:rPr lang="es-CL" sz="1600" baseline="30000" dirty="0"/>
              <a:t>3</a:t>
            </a:r>
            <a:r>
              <a:rPr lang="es-CL" sz="1600" dirty="0"/>
              <a:t> (Copa de 300 m</a:t>
            </a:r>
            <a:r>
              <a:rPr lang="es-CL" sz="1600" baseline="30000" dirty="0"/>
              <a:t>3</a:t>
            </a:r>
            <a:r>
              <a:rPr lang="es-CL" sz="1600" dirty="0"/>
              <a:t> y estanque presurizado 100 m</a:t>
            </a:r>
            <a:r>
              <a:rPr lang="es-CL" sz="1600" baseline="30000" dirty="0"/>
              <a:t>3</a:t>
            </a:r>
            <a:r>
              <a:rPr lang="es-CL" sz="1600" dirty="0"/>
              <a:t> ). </a:t>
            </a:r>
          </a:p>
          <a:p>
            <a:pPr algn="just"/>
            <a:r>
              <a:rPr lang="es-CL" sz="1600" dirty="0"/>
              <a:t>3.- Respecto de la red de agua potable, en esta,   aproximadamente 12 km tienen ductos de diámetro 63 mm (mínimo requerido actualmente 75 mm).</a:t>
            </a:r>
          </a:p>
          <a:p>
            <a:pPr algn="just"/>
            <a:r>
              <a:rPr lang="es-CL" sz="1600" dirty="0"/>
              <a:t>4.- La demanda de saneamiento (tratamiento de aguas servidas) alcanza un 42% de la capacidad instalada. Excluyendo la PTAR Bicentenario alcanza un 54%.</a:t>
            </a:r>
          </a:p>
          <a:p>
            <a:pPr algn="just"/>
            <a:endParaRPr lang="es-CL" sz="1600" dirty="0">
              <a:highlight>
                <a:srgbClr val="FFFF00"/>
              </a:highlight>
            </a:endParaRPr>
          </a:p>
          <a:p>
            <a:pPr algn="just"/>
            <a:r>
              <a:rPr lang="es-CL" sz="1600" b="1" dirty="0"/>
              <a:t>Status actual…</a:t>
            </a:r>
          </a:p>
          <a:p>
            <a:pPr algn="just"/>
            <a:r>
              <a:rPr lang="es-CL" sz="1600" dirty="0"/>
              <a:t>Este estudio se entregó a la DOH en diciembre pasado y se está a la espera de su resolución formal (</a:t>
            </a:r>
            <a:r>
              <a:rPr lang="es-CL" sz="1600" b="1" dirty="0"/>
              <a:t>Certificado de factibilidades</a:t>
            </a:r>
            <a:r>
              <a:rPr lang="es-CL" sz="16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8496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0A3E15-BDC5-9421-C709-479DC50DC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867947"/>
          </a:xfr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sz="3200" b="1" dirty="0"/>
              <a:t>Resultados del Estudio de Factibilidades…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995D10D-E9C9-47DB-AE7E-801FEF38F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CC1A72C6-3DE4-4EC3-9AD5-9E0D40D8CE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xmlns="" id="{0B0DA1F1-C391-4EDF-9FE0-23E86E137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1449E25F-3D15-A17B-0778-F3AA12B8CB67}"/>
              </a:ext>
            </a:extLst>
          </p:cNvPr>
          <p:cNvSpPr txBox="1">
            <a:spLocks/>
          </p:cNvSpPr>
          <p:nvPr/>
        </p:nvSpPr>
        <p:spPr>
          <a:xfrm>
            <a:off x="6738730" y="1729010"/>
            <a:ext cx="4809803" cy="1306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5620AE2-BF98-AE4D-21A1-D2CAADBF5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756" y="1511413"/>
            <a:ext cx="4060343" cy="11985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BB59BE0-54C7-56DC-1861-ACB461687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756" y="3079270"/>
            <a:ext cx="4060342" cy="11985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B81AC61-CAD7-004A-65D7-B5BBD6F7F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756" y="4647127"/>
            <a:ext cx="4060342" cy="123114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F950761D-53E2-1B57-AEE1-BA5884B0DD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493" y="4429607"/>
            <a:ext cx="5381173" cy="119853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7C075480-F348-F857-6B1E-45B5C8493A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728" y="1511413"/>
            <a:ext cx="4480561" cy="22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7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6CD91B2-7534-F769-E422-38584CCB9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9518" y="368329"/>
            <a:ext cx="7432964" cy="1325563"/>
          </a:xfrm>
        </p:spPr>
        <p:txBody>
          <a:bodyPr/>
          <a:lstStyle/>
          <a:p>
            <a:pPr algn="ctr"/>
            <a:r>
              <a:rPr lang="es-CL" dirty="0">
                <a:latin typeface="Amasis MT Pro Black" panose="02040A04050005020304" pitchFamily="18" charset="0"/>
              </a:rPr>
              <a:t>Tabla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66A739E-82D2-F183-BE0F-F8EA62768E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5649" y="1693892"/>
            <a:ext cx="7000702" cy="4351338"/>
          </a:xfrm>
          <a:solidFill>
            <a:schemeClr val="bg1"/>
          </a:solidFill>
          <a:ln>
            <a:solidFill>
              <a:schemeClr val="bg1"/>
            </a:solidFill>
          </a:ln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CL" sz="1800" dirty="0"/>
              <a:t>Bienvenida del Sr. Presidente Sergio Pacheco</a:t>
            </a:r>
          </a:p>
          <a:p>
            <a:pPr marL="514350" indent="-514350">
              <a:buFont typeface="+mj-lt"/>
              <a:buAutoNum type="arabicPeriod"/>
            </a:pPr>
            <a:r>
              <a:rPr lang="es-CL" sz="1800" dirty="0"/>
              <a:t>Lectura acta anterior asamblea general, Sr. Juan Astudillo</a:t>
            </a:r>
          </a:p>
          <a:p>
            <a:pPr marL="514350" indent="-514350">
              <a:buFont typeface="+mj-lt"/>
              <a:buAutoNum type="arabicPeriod"/>
            </a:pPr>
            <a:r>
              <a:rPr lang="es-CL" sz="1800" dirty="0"/>
              <a:t>Informe de Comisión revisadora de finanzas, Sra. Eufrosina Lobos</a:t>
            </a:r>
          </a:p>
          <a:p>
            <a:pPr marL="514350" indent="-514350">
              <a:buFont typeface="+mj-lt"/>
              <a:buAutoNum type="arabicPeriod"/>
            </a:pPr>
            <a:r>
              <a:rPr lang="es-CL" sz="1800" dirty="0"/>
              <a:t>Cuenta Tesorera, Sra. Claudia Cruzat</a:t>
            </a:r>
          </a:p>
          <a:p>
            <a:pPr marL="514350" indent="-514350">
              <a:buFont typeface="+mj-lt"/>
              <a:buAutoNum type="arabicPeriod"/>
            </a:pPr>
            <a:r>
              <a:rPr lang="es-CL" sz="1800" dirty="0"/>
              <a:t>Plan de trabajo de Directores</a:t>
            </a:r>
          </a:p>
          <a:p>
            <a:pPr lvl="1"/>
            <a:r>
              <a:rPr lang="es-CL" sz="1800" dirty="0"/>
              <a:t>Patrimonio e inventarios, Sra. Domitila Henríquez</a:t>
            </a:r>
          </a:p>
          <a:p>
            <a:pPr lvl="1"/>
            <a:r>
              <a:rPr lang="es-CL" sz="1800" dirty="0"/>
              <a:t>Vehículos, Sr. Rodrigo Quevedo</a:t>
            </a:r>
          </a:p>
          <a:p>
            <a:pPr lvl="1"/>
            <a:r>
              <a:rPr lang="es-CL" sz="1800" dirty="0"/>
              <a:t>Infraestructura productiva, Sr. Alejandro Pulgar</a:t>
            </a:r>
          </a:p>
          <a:p>
            <a:pPr marL="514350" indent="-514350">
              <a:buFont typeface="+mj-lt"/>
              <a:buAutoNum type="arabicPeriod"/>
            </a:pPr>
            <a:r>
              <a:rPr lang="es-CL" sz="1800" dirty="0"/>
              <a:t>Elección Comisión revisadora de finanzas </a:t>
            </a:r>
          </a:p>
          <a:p>
            <a:pPr marL="514350" indent="-514350">
              <a:buFont typeface="+mj-lt"/>
              <a:buAutoNum type="arabicPeriod"/>
            </a:pPr>
            <a:r>
              <a:rPr lang="es-CL" sz="1800" dirty="0" smtClean="0"/>
              <a:t>Varios</a:t>
            </a:r>
            <a:endParaRPr lang="es-CL" sz="1800" dirty="0"/>
          </a:p>
          <a:p>
            <a:pPr marL="514350" indent="-514350">
              <a:buFont typeface="+mj-lt"/>
              <a:buAutoNum type="arabicPeriod"/>
            </a:pPr>
            <a:r>
              <a:rPr lang="es-CL" sz="1800" dirty="0"/>
              <a:t>Sorteo</a:t>
            </a:r>
          </a:p>
          <a:p>
            <a:pPr marL="514350" indent="-514350">
              <a:buFont typeface="+mj-lt"/>
              <a:buAutoNum type="arabicPeriod"/>
            </a:pPr>
            <a:r>
              <a:rPr lang="es-CL" sz="1800" dirty="0"/>
              <a:t>Firma de asistencia de socios</a:t>
            </a:r>
          </a:p>
          <a:p>
            <a:pPr marL="514350" indent="-514350">
              <a:buFont typeface="+mj-lt"/>
              <a:buAutoNum type="arabicPeriod"/>
            </a:pPr>
            <a:r>
              <a:rPr lang="es-CL" sz="1800" dirty="0"/>
              <a:t>Cierre de sesión</a:t>
            </a:r>
          </a:p>
          <a:p>
            <a:pPr lvl="1"/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5191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00A3E15-BDC5-9421-C709-479DC50DC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321734"/>
            <a:ext cx="10905066" cy="867947"/>
          </a:xfr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CL" sz="3200" b="1" dirty="0"/>
              <a:t>Plan de acción para Agua Potable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828A5161-06F1-46CF-8AD7-844680A59E1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4601497"/>
            <a:ext cx="1014060" cy="2017580"/>
            <a:chOff x="0" y="4601497"/>
            <a:chExt cx="1014060" cy="2017580"/>
          </a:xfrm>
        </p:grpSpPr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xmlns="" id="{D3F51FEB-38FB-4F6C-9F7B-2F2AFAB654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5400000">
              <a:off x="-50176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1E547BA6-BAE0-43BB-A7CA-60F69CE252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42791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5995D10D-E9C9-47DB-AE7E-801FEF38F5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19290" y="1"/>
            <a:ext cx="972709" cy="1935307"/>
            <a:chOff x="10918968" y="713127"/>
            <a:chExt cx="1273032" cy="253283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CC1A72C6-3DE4-4EC3-9AD5-9E0D40D8CE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>
              <a:extLst>
                <a:ext uri="{FF2B5EF4-FFF2-40B4-BE49-F238E27FC236}">
                  <a16:creationId xmlns:a16="http://schemas.microsoft.com/office/drawing/2014/main" xmlns="" id="{0B0DA1F1-C391-4EDF-9FE0-23E86E13776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Subtítulo 2">
            <a:extLst>
              <a:ext uri="{FF2B5EF4-FFF2-40B4-BE49-F238E27FC236}">
                <a16:creationId xmlns:a16="http://schemas.microsoft.com/office/drawing/2014/main" xmlns="" id="{1449E25F-3D15-A17B-0778-F3AA12B8CB67}"/>
              </a:ext>
            </a:extLst>
          </p:cNvPr>
          <p:cNvSpPr txBox="1">
            <a:spLocks/>
          </p:cNvSpPr>
          <p:nvPr/>
        </p:nvSpPr>
        <p:spPr>
          <a:xfrm>
            <a:off x="5871555" y="1428604"/>
            <a:ext cx="5782887" cy="1306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800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9D76809F-DD50-3694-111C-D4B52C1189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964271"/>
              </p:ext>
            </p:extLst>
          </p:nvPr>
        </p:nvGraphicFramePr>
        <p:xfrm>
          <a:off x="643467" y="1261387"/>
          <a:ext cx="10952027" cy="5304198"/>
        </p:xfrm>
        <a:graphic>
          <a:graphicData uri="http://schemas.openxmlformats.org/drawingml/2006/table">
            <a:tbl>
              <a:tblPr firstRow="1" bandRow="1"/>
              <a:tblGrid>
                <a:gridCol w="2538011">
                  <a:extLst>
                    <a:ext uri="{9D8B030D-6E8A-4147-A177-3AD203B41FA5}">
                      <a16:colId xmlns:a16="http://schemas.microsoft.com/office/drawing/2014/main" xmlns="" val="3630146933"/>
                    </a:ext>
                  </a:extLst>
                </a:gridCol>
                <a:gridCol w="883671">
                  <a:extLst>
                    <a:ext uri="{9D8B030D-6E8A-4147-A177-3AD203B41FA5}">
                      <a16:colId xmlns:a16="http://schemas.microsoft.com/office/drawing/2014/main" xmlns="" val="2101598609"/>
                    </a:ext>
                  </a:extLst>
                </a:gridCol>
                <a:gridCol w="836705">
                  <a:extLst>
                    <a:ext uri="{9D8B030D-6E8A-4147-A177-3AD203B41FA5}">
                      <a16:colId xmlns:a16="http://schemas.microsoft.com/office/drawing/2014/main" xmlns="" val="263833801"/>
                    </a:ext>
                  </a:extLst>
                </a:gridCol>
                <a:gridCol w="836705">
                  <a:extLst>
                    <a:ext uri="{9D8B030D-6E8A-4147-A177-3AD203B41FA5}">
                      <a16:colId xmlns:a16="http://schemas.microsoft.com/office/drawing/2014/main" xmlns="" val="2502742078"/>
                    </a:ext>
                  </a:extLst>
                </a:gridCol>
                <a:gridCol w="836705">
                  <a:extLst>
                    <a:ext uri="{9D8B030D-6E8A-4147-A177-3AD203B41FA5}">
                      <a16:colId xmlns:a16="http://schemas.microsoft.com/office/drawing/2014/main" xmlns="" val="1013328701"/>
                    </a:ext>
                  </a:extLst>
                </a:gridCol>
                <a:gridCol w="836705">
                  <a:extLst>
                    <a:ext uri="{9D8B030D-6E8A-4147-A177-3AD203B41FA5}">
                      <a16:colId xmlns:a16="http://schemas.microsoft.com/office/drawing/2014/main" xmlns="" val="1096709009"/>
                    </a:ext>
                  </a:extLst>
                </a:gridCol>
                <a:gridCol w="836705">
                  <a:extLst>
                    <a:ext uri="{9D8B030D-6E8A-4147-A177-3AD203B41FA5}">
                      <a16:colId xmlns:a16="http://schemas.microsoft.com/office/drawing/2014/main" xmlns="" val="3785915740"/>
                    </a:ext>
                  </a:extLst>
                </a:gridCol>
                <a:gridCol w="836705">
                  <a:extLst>
                    <a:ext uri="{9D8B030D-6E8A-4147-A177-3AD203B41FA5}">
                      <a16:colId xmlns:a16="http://schemas.microsoft.com/office/drawing/2014/main" xmlns="" val="4050395330"/>
                    </a:ext>
                  </a:extLst>
                </a:gridCol>
                <a:gridCol w="836705">
                  <a:extLst>
                    <a:ext uri="{9D8B030D-6E8A-4147-A177-3AD203B41FA5}">
                      <a16:colId xmlns:a16="http://schemas.microsoft.com/office/drawing/2014/main" xmlns="" val="2677658052"/>
                    </a:ext>
                  </a:extLst>
                </a:gridCol>
                <a:gridCol w="836705">
                  <a:extLst>
                    <a:ext uri="{9D8B030D-6E8A-4147-A177-3AD203B41FA5}">
                      <a16:colId xmlns:a16="http://schemas.microsoft.com/office/drawing/2014/main" xmlns="" val="196825006"/>
                    </a:ext>
                  </a:extLst>
                </a:gridCol>
                <a:gridCol w="836705">
                  <a:extLst>
                    <a:ext uri="{9D8B030D-6E8A-4147-A177-3AD203B41FA5}">
                      <a16:colId xmlns:a16="http://schemas.microsoft.com/office/drawing/2014/main" xmlns="" val="2759879165"/>
                    </a:ext>
                  </a:extLst>
                </a:gridCol>
              </a:tblGrid>
              <a:tr h="32693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Item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gridSpan="10">
                  <a:txBody>
                    <a:bodyPr/>
                    <a:lstStyle/>
                    <a:p>
                      <a:pPr algn="ctr" fontAlgn="ctr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Estado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L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82786874"/>
                  </a:ext>
                </a:extLst>
              </a:tr>
              <a:tr h="49772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Documentación legal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Terminado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2023</a:t>
                      </a:r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00250083"/>
                  </a:ext>
                </a:extLst>
              </a:tr>
              <a:tr h="49772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Planos de red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Terminado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</a:rPr>
                        <a:t>2024</a:t>
                      </a:r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3987548"/>
                  </a:ext>
                </a:extLst>
              </a:tr>
              <a:tr h="49772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Estado de la estación de producción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Terminado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3209390"/>
                  </a:ext>
                </a:extLst>
              </a:tr>
              <a:tr h="49772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Relación con la autoridad (DOH), 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</a:rPr>
                        <a:t>Terminado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1626222"/>
                  </a:ext>
                </a:extLst>
              </a:tr>
              <a:tr h="49772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Levantamiento de presiones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</a:rPr>
                        <a:t>Terminado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2639140"/>
                  </a:ext>
                </a:extLst>
              </a:tr>
              <a:tr h="49772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Elaboración de estudio de factibilidades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</a:rPr>
                        <a:t>Terminado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20527582"/>
                  </a:ext>
                </a:extLst>
              </a:tr>
              <a:tr h="49772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Establecer soluciones para deficiencias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Pendiente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93141013"/>
                  </a:ext>
                </a:extLst>
              </a:tr>
              <a:tr h="497726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Postular proyecto de ejecución de soluciones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Pendiente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3308014"/>
                  </a:ext>
                </a:extLst>
              </a:tr>
              <a:tr h="49772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Ejecutar proyecto de soluciones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Pendiente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69976791"/>
                  </a:ext>
                </a:extLst>
              </a:tr>
              <a:tr h="497726">
                <a:tc>
                  <a:txBody>
                    <a:bodyPr/>
                    <a:lstStyle/>
                    <a:p>
                      <a:pPr algn="l" rtl="0" fontAlgn="ctr"/>
                      <a:r>
                        <a:rPr lang="es-CL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Recepción del proyecto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L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Pendiente</a:t>
                      </a:r>
                    </a:p>
                  </a:txBody>
                  <a:tcPr marL="4003" marR="4003" marT="4003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05691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648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>
            <a:extLst>
              <a:ext uri="{FF2B5EF4-FFF2-40B4-BE49-F238E27FC236}">
                <a16:creationId xmlns:a16="http://schemas.microsoft.com/office/drawing/2014/main" xmlns="" id="{D9505A2A-6CB4-5E74-D3C5-FCCE62BA7D18}"/>
              </a:ext>
            </a:extLst>
          </p:cNvPr>
          <p:cNvSpPr txBox="1">
            <a:spLocks/>
          </p:cNvSpPr>
          <p:nvPr/>
        </p:nvSpPr>
        <p:spPr>
          <a:xfrm>
            <a:off x="1017540" y="413174"/>
            <a:ext cx="4011660" cy="86794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b="1" dirty="0"/>
              <a:t>Otros desarrollos…</a:t>
            </a:r>
          </a:p>
          <a:p>
            <a:r>
              <a:rPr lang="es-CL" sz="3200" b="1" dirty="0"/>
              <a:t>Mapeo de procesos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6E15CF7C-ACDC-F946-DBD5-3C48F370BD0B}"/>
              </a:ext>
            </a:extLst>
          </p:cNvPr>
          <p:cNvSpPr txBox="1"/>
          <p:nvPr/>
        </p:nvSpPr>
        <p:spPr>
          <a:xfrm>
            <a:off x="942725" y="1670859"/>
            <a:ext cx="4086475" cy="4540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65100" algn="just">
              <a:lnSpc>
                <a:spcPct val="101000"/>
              </a:lnSpc>
            </a:pPr>
            <a:r>
              <a:rPr lang="es-C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Objetivo</a:t>
            </a:r>
            <a:r>
              <a:rPr lang="es-CL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.</a:t>
            </a:r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s-C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Catastrar, revisar, documentar y formalizar los procedimientos administrativos y operacionales de Servicio Sanitario Rural (SSR) Los Niches.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65100" marR="165100" algn="just">
              <a:lnSpc>
                <a:spcPct val="101000"/>
              </a:lnSpc>
              <a:spcAft>
                <a:spcPts val="0"/>
              </a:spcAft>
            </a:pPr>
            <a:r>
              <a:rPr lang="es-C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s-CL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Alcance.</a:t>
            </a:r>
            <a:r>
              <a:rPr lang="es-C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C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Catastrar los procedimientos existentes, revisarlos con los actores operativos, proponer modificaciones y someterlas a la validación del Comité. Elaborar diagramas de proceso con herramienta Bizagi </a:t>
            </a:r>
            <a:r>
              <a:rPr lang="es-CL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Modeler</a:t>
            </a:r>
            <a:r>
              <a:rPr lang="es-C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y manual de procedimientos de acuerdo con directrices ISO 9001.</a:t>
            </a:r>
            <a:endParaRPr lang="es-CL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C884008C-C2A9-A007-B494-73D14F6C0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6774"/>
            <a:ext cx="5636029" cy="669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8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D13034-84D1-9ED9-1C51-9B27C6D7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38" y="1027416"/>
            <a:ext cx="10515600" cy="5116529"/>
          </a:xfrm>
        </p:spPr>
        <p:txBody>
          <a:bodyPr>
            <a:normAutofit/>
          </a:bodyPr>
          <a:lstStyle/>
          <a:p>
            <a:pPr algn="ctr"/>
            <a:r>
              <a:rPr lang="es-CL" sz="9600" dirty="0">
                <a:solidFill>
                  <a:schemeClr val="accent1"/>
                </a:solidFill>
                <a:latin typeface="Brush Script MT" panose="03060802040406070304" pitchFamily="66" charset="0"/>
              </a:rPr>
              <a:t>Elección de Comisión </a:t>
            </a:r>
            <a:r>
              <a:rPr lang="es-CL" sz="9600" dirty="0" err="1" smtClean="0">
                <a:solidFill>
                  <a:schemeClr val="accent1"/>
                </a:solidFill>
                <a:latin typeface="Brush Script MT" panose="03060802040406070304" pitchFamily="66" charset="0"/>
              </a:rPr>
              <a:t>revisodora</a:t>
            </a:r>
            <a:r>
              <a:rPr lang="es-CL" sz="9600" dirty="0" smtClean="0">
                <a:solidFill>
                  <a:schemeClr val="accent1"/>
                </a:solidFill>
                <a:latin typeface="Brush Script MT" panose="03060802040406070304" pitchFamily="66" charset="0"/>
              </a:rPr>
              <a:t> </a:t>
            </a:r>
            <a:r>
              <a:rPr lang="es-CL" sz="9600" dirty="0">
                <a:solidFill>
                  <a:schemeClr val="accent1"/>
                </a:solidFill>
                <a:latin typeface="Brush Script MT" panose="03060802040406070304" pitchFamily="66" charset="0"/>
              </a:rPr>
              <a:t>de cuentas</a:t>
            </a:r>
          </a:p>
        </p:txBody>
      </p:sp>
    </p:spTree>
    <p:extLst>
      <p:ext uri="{BB962C8B-B14F-4D97-AF65-F5344CB8AC3E}">
        <p14:creationId xmlns:p14="http://schemas.microsoft.com/office/powerpoint/2010/main" val="224893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D13034-84D1-9ED9-1C51-9B27C6D7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38" y="1027416"/>
            <a:ext cx="10515600" cy="5116529"/>
          </a:xfrm>
        </p:spPr>
        <p:txBody>
          <a:bodyPr>
            <a:normAutofit/>
          </a:bodyPr>
          <a:lstStyle/>
          <a:p>
            <a:pPr algn="ctr"/>
            <a:r>
              <a:rPr lang="es-CL" sz="9600" dirty="0">
                <a:solidFill>
                  <a:schemeClr val="accent1"/>
                </a:solidFill>
                <a:latin typeface="Brush Script MT" panose="03060802040406070304" pitchFamily="66" charset="0"/>
              </a:rPr>
              <a:t>Varios</a:t>
            </a:r>
          </a:p>
        </p:txBody>
      </p:sp>
    </p:spTree>
    <p:extLst>
      <p:ext uri="{BB962C8B-B14F-4D97-AF65-F5344CB8AC3E}">
        <p14:creationId xmlns:p14="http://schemas.microsoft.com/office/powerpoint/2010/main" val="121528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D13034-84D1-9ED9-1C51-9B27C6D7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38" y="1027416"/>
            <a:ext cx="10515600" cy="5116529"/>
          </a:xfrm>
        </p:spPr>
        <p:txBody>
          <a:bodyPr>
            <a:normAutofit/>
          </a:bodyPr>
          <a:lstStyle/>
          <a:p>
            <a:pPr algn="ctr"/>
            <a:r>
              <a:rPr lang="es-CL" sz="9600" dirty="0">
                <a:solidFill>
                  <a:schemeClr val="accent1"/>
                </a:solidFill>
                <a:latin typeface="Brush Script MT" panose="03060802040406070304" pitchFamily="66" charset="0"/>
              </a:rPr>
              <a:t>Sorteo</a:t>
            </a:r>
          </a:p>
        </p:txBody>
      </p:sp>
    </p:spTree>
    <p:extLst>
      <p:ext uri="{BB962C8B-B14F-4D97-AF65-F5344CB8AC3E}">
        <p14:creationId xmlns:p14="http://schemas.microsoft.com/office/powerpoint/2010/main" val="235236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D13034-84D1-9ED9-1C51-9B27C6D7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38" y="1027416"/>
            <a:ext cx="10515600" cy="5116529"/>
          </a:xfrm>
        </p:spPr>
        <p:txBody>
          <a:bodyPr>
            <a:normAutofit/>
          </a:bodyPr>
          <a:lstStyle/>
          <a:p>
            <a:pPr algn="ctr"/>
            <a:r>
              <a:rPr lang="es-CL" sz="9600" dirty="0">
                <a:solidFill>
                  <a:schemeClr val="accent1"/>
                </a:solidFill>
                <a:latin typeface="Brush Script MT" panose="03060802040406070304" pitchFamily="66" charset="0"/>
              </a:rPr>
              <a:t>Firma de asistencia</a:t>
            </a:r>
          </a:p>
        </p:txBody>
      </p:sp>
    </p:spTree>
    <p:extLst>
      <p:ext uri="{BB962C8B-B14F-4D97-AF65-F5344CB8AC3E}">
        <p14:creationId xmlns:p14="http://schemas.microsoft.com/office/powerpoint/2010/main" val="35295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D13034-84D1-9ED9-1C51-9B27C6D7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38" y="1027416"/>
            <a:ext cx="10515600" cy="5116529"/>
          </a:xfrm>
        </p:spPr>
        <p:txBody>
          <a:bodyPr>
            <a:normAutofit/>
          </a:bodyPr>
          <a:lstStyle/>
          <a:p>
            <a:pPr algn="ctr"/>
            <a:r>
              <a:rPr lang="es-CL" sz="9600" dirty="0">
                <a:solidFill>
                  <a:schemeClr val="accent1"/>
                </a:solidFill>
                <a:latin typeface="Brush Script MT" panose="03060802040406070304" pitchFamily="66" charset="0"/>
              </a:rPr>
              <a:t>Cierre de la Asamblea</a:t>
            </a:r>
            <a:br>
              <a:rPr lang="es-CL" sz="9600" dirty="0">
                <a:solidFill>
                  <a:schemeClr val="accent1"/>
                </a:solidFill>
                <a:latin typeface="Brush Script MT" panose="03060802040406070304" pitchFamily="66" charset="0"/>
              </a:rPr>
            </a:br>
            <a:r>
              <a:rPr lang="es-CL" sz="9600" dirty="0">
                <a:solidFill>
                  <a:schemeClr val="accent1"/>
                </a:solidFill>
                <a:latin typeface="Brush Script MT" panose="03060802040406070304" pitchFamily="66" charset="0"/>
              </a:rPr>
              <a:t/>
            </a:r>
            <a:br>
              <a:rPr lang="es-CL" sz="9600" dirty="0">
                <a:solidFill>
                  <a:schemeClr val="accent1"/>
                </a:solidFill>
                <a:latin typeface="Brush Script MT" panose="03060802040406070304" pitchFamily="66" charset="0"/>
              </a:rPr>
            </a:br>
            <a:r>
              <a:rPr lang="es-CL" sz="9600" dirty="0">
                <a:solidFill>
                  <a:schemeClr val="accent1"/>
                </a:solidFill>
                <a:latin typeface="Brush Script MT" panose="03060802040406070304" pitchFamily="66" charset="0"/>
              </a:rPr>
              <a:t>Gracias por su asistencia</a:t>
            </a:r>
          </a:p>
        </p:txBody>
      </p:sp>
    </p:spTree>
    <p:extLst>
      <p:ext uri="{BB962C8B-B14F-4D97-AF65-F5344CB8AC3E}">
        <p14:creationId xmlns:p14="http://schemas.microsoft.com/office/powerpoint/2010/main" val="200606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D13034-84D1-9ED9-1C51-9B27C6D7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38" y="616450"/>
            <a:ext cx="10515600" cy="5763802"/>
          </a:xfrm>
        </p:spPr>
        <p:txBody>
          <a:bodyPr>
            <a:normAutofit/>
          </a:bodyPr>
          <a:lstStyle/>
          <a:p>
            <a:pPr algn="ctr"/>
            <a: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  <a:t>Bienvenida</a:t>
            </a:r>
            <a:b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</a:br>
            <a: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  <a:t/>
            </a:r>
            <a:b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</a:br>
            <a: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  <a:t>Presidente Comité</a:t>
            </a:r>
            <a:b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</a:br>
            <a: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  <a:t>Sr. Sergio Pacheco</a:t>
            </a:r>
          </a:p>
        </p:txBody>
      </p:sp>
    </p:spTree>
    <p:extLst>
      <p:ext uri="{BB962C8B-B14F-4D97-AF65-F5344CB8AC3E}">
        <p14:creationId xmlns:p14="http://schemas.microsoft.com/office/powerpoint/2010/main" val="216832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D13034-84D1-9ED9-1C51-9B27C6D7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38" y="616450"/>
            <a:ext cx="10515600" cy="5763802"/>
          </a:xfrm>
        </p:spPr>
        <p:txBody>
          <a:bodyPr>
            <a:normAutofit/>
          </a:bodyPr>
          <a:lstStyle/>
          <a:p>
            <a:pPr algn="ctr"/>
            <a: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  <a:t>Lectura acta anterior</a:t>
            </a:r>
            <a:b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</a:br>
            <a: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  <a:t/>
            </a:r>
            <a:b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</a:br>
            <a: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  <a:t>Secretario Comité</a:t>
            </a:r>
            <a:b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</a:br>
            <a: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  <a:t>Sr. Juan Astudillo</a:t>
            </a:r>
          </a:p>
        </p:txBody>
      </p:sp>
    </p:spTree>
    <p:extLst>
      <p:ext uri="{BB962C8B-B14F-4D97-AF65-F5344CB8AC3E}">
        <p14:creationId xmlns:p14="http://schemas.microsoft.com/office/powerpoint/2010/main" val="27748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D13034-84D1-9ED9-1C51-9B27C6D7B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038" y="616450"/>
            <a:ext cx="10515600" cy="5763802"/>
          </a:xfrm>
        </p:spPr>
        <p:txBody>
          <a:bodyPr>
            <a:normAutofit/>
          </a:bodyPr>
          <a:lstStyle/>
          <a:p>
            <a:pPr algn="ctr"/>
            <a: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  <a:t>Cuenta de Tesorería</a:t>
            </a:r>
            <a:b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</a:br>
            <a: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  <a:t/>
            </a:r>
            <a:b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</a:br>
            <a: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  <a:t>Tesorera Comité</a:t>
            </a:r>
            <a:b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</a:br>
            <a:r>
              <a:rPr lang="es-CL" sz="7200" dirty="0">
                <a:solidFill>
                  <a:schemeClr val="accent1"/>
                </a:solidFill>
                <a:latin typeface="Brush Script MT" panose="03060802040406070304" pitchFamily="66" charset="0"/>
              </a:rPr>
              <a:t>Sra. Claudia Cruzat</a:t>
            </a:r>
          </a:p>
        </p:txBody>
      </p:sp>
    </p:spTree>
    <p:extLst>
      <p:ext uri="{BB962C8B-B14F-4D97-AF65-F5344CB8AC3E}">
        <p14:creationId xmlns:p14="http://schemas.microsoft.com/office/powerpoint/2010/main" val="106006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5630" y="170045"/>
            <a:ext cx="7141351" cy="649817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C9B78DC-B029-DAD6-4690-612731B8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81" y="329922"/>
            <a:ext cx="4872644" cy="1325563"/>
          </a:xfrm>
        </p:spPr>
        <p:txBody>
          <a:bodyPr>
            <a:normAutofit/>
          </a:bodyPr>
          <a:lstStyle/>
          <a:p>
            <a:r>
              <a:rPr lang="es-CL" sz="3600" dirty="0">
                <a:latin typeface="Amasis MT Pro Black" panose="02040A04050005020304" pitchFamily="18" charset="0"/>
              </a:rPr>
              <a:t>Informe Financiero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677D3DC7-61B1-10C2-97AA-B67150D81FD8}"/>
              </a:ext>
            </a:extLst>
          </p:cNvPr>
          <p:cNvSpPr txBox="1">
            <a:spLocks/>
          </p:cNvSpPr>
          <p:nvPr/>
        </p:nvSpPr>
        <p:spPr>
          <a:xfrm>
            <a:off x="398253" y="1582539"/>
            <a:ext cx="3983966" cy="400737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/>
              <a:t>Se presenta un estado de resultados de los últimos 6 meses desde septiembre 2023 hasta febrero 2024. </a:t>
            </a:r>
          </a:p>
          <a:p>
            <a:r>
              <a:rPr lang="es-CL"/>
              <a:t>Total de ingresos últimos 6 meses.</a:t>
            </a:r>
          </a:p>
          <a:p>
            <a:r>
              <a:rPr lang="es-CL"/>
              <a:t>Total de egresos últimos 6 meses .</a:t>
            </a:r>
          </a:p>
          <a:p>
            <a:r>
              <a:rPr lang="es-CL"/>
              <a:t>Resultado del ejercicio .</a:t>
            </a:r>
          </a:p>
          <a:p>
            <a:r>
              <a:rPr lang="es-CL"/>
              <a:t>Gráficos 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6163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209" y="668062"/>
            <a:ext cx="5407612" cy="54266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5181" y="668061"/>
            <a:ext cx="4764504" cy="542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981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8930" y="365125"/>
            <a:ext cx="9411128" cy="1325563"/>
          </a:xfrm>
        </p:spPr>
        <p:txBody>
          <a:bodyPr>
            <a:normAutofit/>
          </a:bodyPr>
          <a:lstStyle/>
          <a:p>
            <a:r>
              <a:rPr lang="es-CL" sz="3200" dirty="0">
                <a:latin typeface="Amasis MT Pro Black" panose="02040A04050005020304" pitchFamily="18" charset="0"/>
              </a:rPr>
              <a:t>Estado Fondo de Reserva al 29 febrero 2024</a:t>
            </a: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xmlns="" id="{3173B5B2-EB2B-23FB-8B51-438EAC02AD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48906"/>
              </p:ext>
            </p:extLst>
          </p:nvPr>
        </p:nvGraphicFramePr>
        <p:xfrm>
          <a:off x="1458930" y="1933323"/>
          <a:ext cx="9411128" cy="3121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96674">
                  <a:extLst>
                    <a:ext uri="{9D8B030D-6E8A-4147-A177-3AD203B41FA5}">
                      <a16:colId xmlns:a16="http://schemas.microsoft.com/office/drawing/2014/main" xmlns="" val="769789777"/>
                    </a:ext>
                  </a:extLst>
                </a:gridCol>
                <a:gridCol w="3914454">
                  <a:extLst>
                    <a:ext uri="{9D8B030D-6E8A-4147-A177-3AD203B41FA5}">
                      <a16:colId xmlns:a16="http://schemas.microsoft.com/office/drawing/2014/main" xmlns="" val="1533819673"/>
                    </a:ext>
                  </a:extLst>
                </a:gridCol>
              </a:tblGrid>
              <a:tr h="1040520">
                <a:tc>
                  <a:txBody>
                    <a:bodyPr/>
                    <a:lstStyle/>
                    <a:p>
                      <a:r>
                        <a:rPr lang="es-CL" sz="3200" b="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Banco Santander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3200" b="0" i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$      60.287.088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08329349"/>
                  </a:ext>
                </a:extLst>
              </a:tr>
              <a:tr h="1040520">
                <a:tc>
                  <a:txBody>
                    <a:bodyPr/>
                    <a:lstStyle/>
                    <a:p>
                      <a:r>
                        <a:rPr lang="es-CL" sz="3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rPr>
                        <a:t>Banco Estado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3200" baseline="0" dirty="0">
                          <a:latin typeface="Calibri" panose="020F0502020204030204" pitchFamily="34" charset="0"/>
                        </a:rPr>
                        <a:t>$      67.200.015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79873687"/>
                  </a:ext>
                </a:extLst>
              </a:tr>
              <a:tr h="1040520">
                <a:tc>
                  <a:txBody>
                    <a:bodyPr/>
                    <a:lstStyle/>
                    <a:p>
                      <a:r>
                        <a:rPr lang="es-CL" sz="3200" b="1" i="0" baseline="0" dirty="0">
                          <a:latin typeface="Calibri" panose="020F0502020204030204" pitchFamily="34" charset="0"/>
                        </a:rPr>
                        <a:t>Total Fondo de Reserva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3200" b="1" i="0" baseline="0" dirty="0">
                          <a:latin typeface="Calibri" panose="020F0502020204030204" pitchFamily="34" charset="0"/>
                        </a:rPr>
                        <a:t>$    127.488.003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116125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56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Reajuste Tarifario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CL" dirty="0"/>
              <a:t>Ley 20.998 es quien regula los Servicios Sanitarios Rurales</a:t>
            </a:r>
          </a:p>
          <a:p>
            <a:pPr marL="0" indent="0">
              <a:buNone/>
            </a:pPr>
            <a:endParaRPr lang="es-CL" dirty="0"/>
          </a:p>
          <a:p>
            <a:r>
              <a:rPr lang="es-CL" dirty="0"/>
              <a:t>la Ley N° 21.401 modificó el artículo cuarto transitorio de la Ley N°20.998, facultando a esta Subdirección de Servicios Sanitarios la modificación de tarifas con los reajustes o modificaciones que se establezcan mediante resolución fundada de la Subdirección, a proposición de los servicios sanitarios rurales”.</a:t>
            </a:r>
          </a:p>
          <a:p>
            <a:endParaRPr lang="es-CL" dirty="0"/>
          </a:p>
          <a:p>
            <a:r>
              <a:rPr lang="es-CL" dirty="0"/>
              <a:t>Modificación tarifaria según resolución exenta (21) con fecha 3 de abril de 2023. 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2082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2865</TotalTime>
  <Words>775</Words>
  <Application>Microsoft Office PowerPoint</Application>
  <PresentationFormat>Panorámica</PresentationFormat>
  <Paragraphs>199</Paragraphs>
  <Slides>26</Slides>
  <Notes>0</Notes>
  <HiddenSlides>1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5" baseType="lpstr">
      <vt:lpstr>Amasis MT Pro Black</vt:lpstr>
      <vt:lpstr>Arial</vt:lpstr>
      <vt:lpstr>Brush Script MT</vt:lpstr>
      <vt:lpstr>Calibri</vt:lpstr>
      <vt:lpstr>Calibri Light</vt:lpstr>
      <vt:lpstr>Times New Roman</vt:lpstr>
      <vt:lpstr>Tema de Office</vt:lpstr>
      <vt:lpstr>1_Tema de Office</vt:lpstr>
      <vt:lpstr>Acrobat Document</vt:lpstr>
      <vt:lpstr>Presentación de PowerPoint</vt:lpstr>
      <vt:lpstr>Tabla</vt:lpstr>
      <vt:lpstr>Bienvenida  Presidente Comité Sr. Sergio Pacheco</vt:lpstr>
      <vt:lpstr>Lectura acta anterior  Secretario Comité Sr. Juan Astudillo</vt:lpstr>
      <vt:lpstr>Cuenta de Tesorería  Tesorera Comité Sra. Claudia Cruzat</vt:lpstr>
      <vt:lpstr>Informe Financiero </vt:lpstr>
      <vt:lpstr>Presentación de PowerPoint</vt:lpstr>
      <vt:lpstr>Estado Fondo de Reserva al 29 febrero 2024</vt:lpstr>
      <vt:lpstr>Reajuste Tarifario </vt:lpstr>
      <vt:lpstr>Reajuste Tarifario</vt:lpstr>
      <vt:lpstr>Competencias tarifarias SISS según Ley 20.998</vt:lpstr>
      <vt:lpstr>Referencia de tarifas… Nuevo Sur Curicó</vt:lpstr>
      <vt:lpstr>Plan de trabajo de Directores</vt:lpstr>
      <vt:lpstr>Plan de trabajo – Patrimonio e Inventarios</vt:lpstr>
      <vt:lpstr>… Plan de trabajo – Patrimonio e Inventarios</vt:lpstr>
      <vt:lpstr>… Plan de trabajo – Vehículos</vt:lpstr>
      <vt:lpstr>Marco legal de los SSR (Servicios Sanitarios Rurales)</vt:lpstr>
      <vt:lpstr>Factibilidades de conexión</vt:lpstr>
      <vt:lpstr>Resultados del Estudio de Factibilidades…</vt:lpstr>
      <vt:lpstr>Plan de acción para Agua Potable</vt:lpstr>
      <vt:lpstr>Presentación de PowerPoint</vt:lpstr>
      <vt:lpstr>Elección de Comisión revisodora de cuentas</vt:lpstr>
      <vt:lpstr>Varios</vt:lpstr>
      <vt:lpstr>Sorteo</vt:lpstr>
      <vt:lpstr>Firma de asistencia</vt:lpstr>
      <vt:lpstr>Cierre de la Asamblea  Gracias por su asistencia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Alejandro Pulgar</dc:creator>
  <cp:lastModifiedBy>Equipo</cp:lastModifiedBy>
  <cp:revision>28</cp:revision>
  <cp:lastPrinted>2024-03-22T14:01:57Z</cp:lastPrinted>
  <dcterms:created xsi:type="dcterms:W3CDTF">2023-03-02T18:24:21Z</dcterms:created>
  <dcterms:modified xsi:type="dcterms:W3CDTF">2024-03-22T19:15:42Z</dcterms:modified>
</cp:coreProperties>
</file>